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12"/>
  </p:notesMasterIdLst>
  <p:sldIdLst>
    <p:sldId id="259" r:id="rId3"/>
    <p:sldId id="263" r:id="rId4"/>
    <p:sldId id="264" r:id="rId5"/>
    <p:sldId id="261" r:id="rId6"/>
    <p:sldId id="265" r:id="rId7"/>
    <p:sldId id="260" r:id="rId8"/>
    <p:sldId id="266" r:id="rId9"/>
    <p:sldId id="267" r:id="rId10"/>
    <p:sldId id="268"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Dosis" panose="020B0604020202020204" charset="0"/>
      <p:regular r:id="rId17"/>
      <p:bold r:id="rId18"/>
    </p:embeddedFont>
    <p:embeddedFont>
      <p:font typeface="Roboto" panose="020B0604020202020204" charset="0"/>
      <p:regular r:id="rId19"/>
      <p:bold r:id="rId20"/>
      <p:italic r:id="rId21"/>
      <p:boldItalic r:id="rId22"/>
    </p:embeddedFont>
    <p:embeddedFont>
      <p:font typeface="Roboto Black" panose="020B0604020202020204" charset="0"/>
      <p:bold r:id="rId23"/>
      <p:boldItalic r:id="rId24"/>
    </p:embeddedFont>
    <p:embeddedFont>
      <p:font typeface="Segoe UI" panose="020B050204020402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2018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55877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35218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2624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31471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74609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 </a:t>
            </a:r>
            <a:r>
              <a:rPr lang="en-US" sz="4800" b="0" i="0" u="none" strike="noStrike" cap="none" dirty="0">
                <a:solidFill>
                  <a:schemeClr val="lt1"/>
                </a:solidFill>
                <a:latin typeface="Roboto Black"/>
                <a:ea typeface="Roboto Black"/>
                <a:cs typeface="Roboto Black"/>
                <a:sym typeface="Roboto Black"/>
              </a:rPr>
              <a:t>What Columns does the table Survey have?</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Survey Fields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LIMIT 10;</a:t>
            </a: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1200" dirty="0">
                <a:latin typeface="Roboto"/>
                <a:ea typeface="Roboto"/>
                <a:cs typeface="Roboto"/>
                <a:sym typeface="Roboto"/>
              </a:rPr>
              <a:t>By using a simple query that selects all the fields in the table, and limiting it to 10 rows we are able to surmise the following columns:</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63417426"/>
              </p:ext>
            </p:extLst>
          </p:nvPr>
        </p:nvGraphicFramePr>
        <p:xfrm>
          <a:off x="177975" y="3189000"/>
          <a:ext cx="4920900" cy="1758700"/>
        </p:xfrm>
        <a:graphic>
          <a:graphicData uri="http://schemas.openxmlformats.org/drawingml/2006/table">
            <a:tbl>
              <a:tblPr>
                <a:noFill/>
                <a:tableStyleId>{41C52BF7-F10D-42DD-8479-FF2DDF1A0279}</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response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354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1"/>
                  </a:ext>
                </a:extLst>
              </a:tr>
              <a:tr h="3354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2"/>
                  </a:ext>
                </a:extLst>
              </a:tr>
              <a:tr h="3354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3"/>
                  </a:ext>
                </a:extLst>
              </a:tr>
              <a:tr h="3354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7090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2. </a:t>
            </a:r>
            <a:r>
              <a:rPr lang="en-US" sz="4800" b="0" i="0" u="none" strike="noStrike" cap="none" dirty="0">
                <a:solidFill>
                  <a:schemeClr val="lt1"/>
                </a:solidFill>
                <a:latin typeface="Roboto Black"/>
                <a:ea typeface="Roboto Black"/>
                <a:cs typeface="Roboto Black"/>
                <a:sym typeface="Roboto Black"/>
              </a:rPr>
              <a:t>What is the number of responses for each section?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1633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Survey Counts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1882272"/>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question, COUNT (DISTINCT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GROUP BY Question;</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One of the most common things to happen with surveys, is the user base stops answering the questions when they reach a certain point</a:t>
            </a:r>
            <a:r>
              <a:rPr lang="en" sz="1200" b="0" i="0" u="none" strike="noStrike" cap="none" dirty="0">
                <a:solidFill>
                  <a:srgbClr val="000000"/>
                </a:solidFill>
                <a:latin typeface="Roboto"/>
                <a:ea typeface="Roboto"/>
                <a:cs typeface="Roboto"/>
                <a:sym typeface="Roboto"/>
              </a:rPr>
              <a:t>. </a:t>
            </a:r>
            <a:endParaRPr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We went ahead and analyzed when the majority of the user base tends to give up on the questions</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Selecting the question field, and </a:t>
            </a:r>
            <a:r>
              <a:rPr lang="en-US" sz="1200" dirty="0" err="1">
                <a:latin typeface="Roboto"/>
                <a:ea typeface="Roboto"/>
                <a:cs typeface="Roboto"/>
                <a:sym typeface="Roboto"/>
              </a:rPr>
              <a:t>couting</a:t>
            </a:r>
            <a:r>
              <a:rPr lang="en-US" sz="1200" dirty="0">
                <a:latin typeface="Roboto"/>
                <a:ea typeface="Roboto"/>
                <a:cs typeface="Roboto"/>
                <a:sym typeface="Roboto"/>
              </a:rPr>
              <a:t> the distinct user ids, we were able to extrapolate the following data	</a:t>
            </a:r>
            <a:endParaRPr lang="en-US"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C6DA5980-4A23-43CA-9261-10BAC193C41A}"/>
              </a:ext>
            </a:extLst>
          </p:cNvPr>
          <p:cNvGraphicFramePr>
            <a:graphicFrameLocks noGrp="1"/>
          </p:cNvGraphicFramePr>
          <p:nvPr>
            <p:extLst>
              <p:ext uri="{D42A27DB-BD31-4B8C-83A1-F6EECF244321}">
                <p14:modId xmlns:p14="http://schemas.microsoft.com/office/powerpoint/2010/main" val="2799972507"/>
              </p:ext>
            </p:extLst>
          </p:nvPr>
        </p:nvGraphicFramePr>
        <p:xfrm>
          <a:off x="177975" y="3205397"/>
          <a:ext cx="8872025" cy="1828800"/>
        </p:xfrm>
        <a:graphic>
          <a:graphicData uri="http://schemas.openxmlformats.org/drawingml/2006/table">
            <a:tbl>
              <a:tblPr/>
              <a:tblGrid>
                <a:gridCol w="4745167">
                  <a:extLst>
                    <a:ext uri="{9D8B030D-6E8A-4147-A177-3AD203B41FA5}">
                      <a16:colId xmlns:a16="http://schemas.microsoft.com/office/drawing/2014/main" val="1807150403"/>
                    </a:ext>
                  </a:extLst>
                </a:gridCol>
                <a:gridCol w="4126858">
                  <a:extLst>
                    <a:ext uri="{9D8B030D-6E8A-4147-A177-3AD203B41FA5}">
                      <a16:colId xmlns:a16="http://schemas.microsoft.com/office/drawing/2014/main" val="2557575250"/>
                    </a:ext>
                  </a:extLst>
                </a:gridCol>
              </a:tblGrid>
              <a:tr h="0">
                <a:tc>
                  <a:txBody>
                    <a:bodyPr/>
                    <a:lstStyle/>
                    <a:p>
                      <a:pPr algn="ctr"/>
                      <a:r>
                        <a:rPr lang="en-US">
                          <a:solidFill>
                            <a:srgbClr val="292929"/>
                          </a:solidFill>
                          <a:effectLst/>
                        </a:rPr>
                        <a:t>question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dirty="0">
                          <a:solidFill>
                            <a:srgbClr val="292929"/>
                          </a:solidFill>
                          <a:effectLst/>
                        </a:rPr>
                        <a:t>COUNT (DISTINCT </a:t>
                      </a:r>
                      <a:r>
                        <a:rPr lang="en-US" dirty="0" err="1">
                          <a:solidFill>
                            <a:srgbClr val="292929"/>
                          </a:solidFill>
                          <a:effectLst/>
                        </a:rPr>
                        <a:t>user_ID</a:t>
                      </a:r>
                      <a:r>
                        <a:rPr lang="en-US" dirty="0">
                          <a:solidFill>
                            <a:srgbClr val="292929"/>
                          </a:solidFill>
                          <a:effectLst/>
                        </a:rPr>
                        <a: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3925421905"/>
                  </a:ext>
                </a:extLst>
              </a:tr>
              <a:tr h="0">
                <a:tc>
                  <a:txBody>
                    <a:bodyPr/>
                    <a:lstStyle/>
                    <a:p>
                      <a:pPr algn="ctr"/>
                      <a:r>
                        <a:rPr lang="en-US">
                          <a:solidFill>
                            <a:srgbClr val="525252"/>
                          </a:solidFill>
                          <a:effectLst/>
                        </a:rPr>
                        <a:t>1. What are you looking for?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500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123591517"/>
                  </a:ext>
                </a:extLst>
              </a:tr>
              <a:tr h="0">
                <a:tc>
                  <a:txBody>
                    <a:bodyPr/>
                    <a:lstStyle/>
                    <a:p>
                      <a:pPr algn="ctr"/>
                      <a:r>
                        <a:rPr lang="en-US">
                          <a:solidFill>
                            <a:srgbClr val="525252"/>
                          </a:solidFill>
                          <a:effectLst/>
                        </a:rPr>
                        <a:t>2. What's your fit?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475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529719374"/>
                  </a:ext>
                </a:extLst>
              </a:tr>
              <a:tr h="0">
                <a:tc>
                  <a:txBody>
                    <a:bodyPr/>
                    <a:lstStyle/>
                    <a:p>
                      <a:pPr algn="ctr"/>
                      <a:r>
                        <a:rPr lang="en-US">
                          <a:solidFill>
                            <a:srgbClr val="525252"/>
                          </a:solidFill>
                          <a:effectLst/>
                        </a:rPr>
                        <a:t>3. Which shapes do you like?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380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543752430"/>
                  </a:ext>
                </a:extLst>
              </a:tr>
              <a:tr h="0">
                <a:tc>
                  <a:txBody>
                    <a:bodyPr/>
                    <a:lstStyle/>
                    <a:p>
                      <a:pPr algn="ctr"/>
                      <a:r>
                        <a:rPr lang="en-US">
                          <a:solidFill>
                            <a:srgbClr val="525252"/>
                          </a:solidFill>
                          <a:effectLst/>
                        </a:rPr>
                        <a:t>4. Which colors do you like?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361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620729538"/>
                  </a:ext>
                </a:extLst>
              </a:tr>
              <a:tr h="0">
                <a:tc>
                  <a:txBody>
                    <a:bodyPr/>
                    <a:lstStyle/>
                    <a:p>
                      <a:pPr algn="ctr"/>
                      <a:r>
                        <a:rPr lang="en-US">
                          <a:solidFill>
                            <a:srgbClr val="525252"/>
                          </a:solidFill>
                          <a:effectLst/>
                        </a:rPr>
                        <a:t>5. When was your last eye exam?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270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00814322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2. </a:t>
            </a:r>
            <a:r>
              <a:rPr lang="en-US" sz="4800" b="0" i="0" u="none" strike="noStrike" cap="none" dirty="0">
                <a:solidFill>
                  <a:schemeClr val="lt1"/>
                </a:solidFill>
                <a:latin typeface="Roboto Black"/>
                <a:ea typeface="Roboto Black"/>
                <a:cs typeface="Roboto Black"/>
                <a:sym typeface="Roboto Black"/>
              </a:rPr>
              <a:t>What is the number of responses for each section?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37037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Percentage of completion</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Using the numbers we attained in the previous slide, we are able to surmise the percentage of people completing the survey questions (see table below)</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We can see that question 5 has the lowest percentage of completion.</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We fell most users drop off by this question as while looking to buy many users either haven’t had an eye exam, or simply cannot remember the last time they have had one.  This is in addition to the standard drop off you see dropping throughout the survey results.  </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80% of users looking to buy, like the shapes provided by the site, and 95% of those users like a color in their desired shapes.  Only 75% know their last eye exam date.</a:t>
            </a: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3401606692"/>
              </p:ext>
            </p:extLst>
          </p:nvPr>
        </p:nvGraphicFramePr>
        <p:xfrm>
          <a:off x="177975" y="2993825"/>
          <a:ext cx="6521650" cy="2066255"/>
        </p:xfrm>
        <a:graphic>
          <a:graphicData uri="http://schemas.openxmlformats.org/drawingml/2006/table">
            <a:tbl>
              <a:tblPr>
                <a:noFill/>
                <a:tableStyleId>{41C52BF7-F10D-42DD-8479-FF2DDF1A0279}</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tblGrid>
              <a:tr h="40795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a:solidFill>
                            <a:srgbClr val="FFFFFF"/>
                          </a:solidFill>
                        </a:rPr>
                        <a:t>User_count</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a:solidFill>
                            <a:srgbClr val="FFFFFF"/>
                          </a:solidFill>
                        </a:rPr>
                        <a:t>Completion Percentage</a:t>
                      </a:r>
                      <a:endParaRPr sz="1000" b="1" u="none" strike="noStrike" cap="none" dirty="0">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28375">
                <a:tc>
                  <a:txBody>
                    <a:bodyPr/>
                    <a:lstStyle/>
                    <a:p>
                      <a:pPr algn="ctr" fontAlgn="ctr"/>
                      <a:r>
                        <a:rPr lang="en-US" sz="1100" b="0" i="0" u="none" strike="noStrike" dirty="0">
                          <a:solidFill>
                            <a:srgbClr val="525252"/>
                          </a:solidFill>
                          <a:effectLst/>
                          <a:latin typeface="Segoe UI" panose="020B0502040204020203" pitchFamily="34" charset="0"/>
                        </a:rPr>
                        <a:t> 1.What are you looking for?</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500</a:t>
                      </a:r>
                    </a:p>
                  </a:txBody>
                  <a:tcPr marL="9525" marR="9525" marT="9525" marB="0" anchor="ctr"/>
                </a:tc>
                <a:tc>
                  <a:txBody>
                    <a:bodyPr/>
                    <a:lstStyle/>
                    <a:p>
                      <a:pPr algn="r" fontAlgn="b"/>
                      <a:r>
                        <a:rPr lang="en-US" sz="1100" b="0" i="0" u="none" strike="noStrike">
                          <a:solidFill>
                            <a:srgbClr val="000000"/>
                          </a:solidFill>
                          <a:effectLst/>
                          <a:latin typeface="Calibri" panose="020F0502020204030204" pitchFamily="34" charset="0"/>
                        </a:rPr>
                        <a:t>100%</a:t>
                      </a:r>
                    </a:p>
                  </a:txBody>
                  <a:tcPr marL="9525" marR="9525" marT="9525" marB="0" anchor="b"/>
                </a:tc>
                <a:extLst>
                  <a:ext uri="{0D108BD9-81ED-4DB2-BD59-A6C34878D82A}">
                    <a16:rowId xmlns:a16="http://schemas.microsoft.com/office/drawing/2014/main" val="10001"/>
                  </a:ext>
                </a:extLst>
              </a:tr>
              <a:tr h="328375">
                <a:tc>
                  <a:txBody>
                    <a:bodyPr/>
                    <a:lstStyle/>
                    <a:p>
                      <a:pPr algn="ctr" fontAlgn="ctr"/>
                      <a:r>
                        <a:rPr lang="en-US" sz="1100" b="0" i="0" u="none" strike="noStrike">
                          <a:solidFill>
                            <a:srgbClr val="525252"/>
                          </a:solidFill>
                          <a:effectLst/>
                          <a:latin typeface="Segoe UI" panose="020B0502040204020203" pitchFamily="34" charset="0"/>
                        </a:rPr>
                        <a:t>2. What's your fit?</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475</a:t>
                      </a:r>
                    </a:p>
                  </a:txBody>
                  <a:tcPr marL="9525" marR="9525" marT="9525" marB="0" anchor="ctr"/>
                </a:tc>
                <a:tc>
                  <a:txBody>
                    <a:bodyPr/>
                    <a:lstStyle/>
                    <a:p>
                      <a:pPr algn="r" fontAlgn="b"/>
                      <a:r>
                        <a:rPr lang="en-US" sz="1100" b="0" i="0" u="none" strike="noStrike">
                          <a:solidFill>
                            <a:srgbClr val="000000"/>
                          </a:solidFill>
                          <a:effectLst/>
                          <a:latin typeface="Calibri" panose="020F0502020204030204" pitchFamily="34" charset="0"/>
                        </a:rPr>
                        <a:t>95.00%</a:t>
                      </a:r>
                    </a:p>
                  </a:txBody>
                  <a:tcPr marL="9525" marR="9525" marT="9525" marB="0" anchor="b"/>
                </a:tc>
                <a:extLst>
                  <a:ext uri="{0D108BD9-81ED-4DB2-BD59-A6C34878D82A}">
                    <a16:rowId xmlns:a16="http://schemas.microsoft.com/office/drawing/2014/main" val="4155850178"/>
                  </a:ext>
                </a:extLst>
              </a:tr>
              <a:tr h="328375">
                <a:tc>
                  <a:txBody>
                    <a:bodyPr/>
                    <a:lstStyle/>
                    <a:p>
                      <a:pPr algn="ctr" fontAlgn="ctr"/>
                      <a:r>
                        <a:rPr lang="en-US" sz="1100" b="0" i="0" u="none" strike="noStrike">
                          <a:solidFill>
                            <a:srgbClr val="525252"/>
                          </a:solidFill>
                          <a:effectLst/>
                          <a:latin typeface="Segoe UI" panose="020B0502040204020203" pitchFamily="34" charset="0"/>
                        </a:rPr>
                        <a:t>3. Which shapes do you like?</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380</a:t>
                      </a:r>
                    </a:p>
                  </a:txBody>
                  <a:tcPr marL="9525" marR="9525" marT="9525" marB="0" anchor="ctr"/>
                </a:tc>
                <a:tc>
                  <a:txBody>
                    <a:bodyPr/>
                    <a:lstStyle/>
                    <a:p>
                      <a:pPr algn="r" fontAlgn="b"/>
                      <a:r>
                        <a:rPr lang="en-US" sz="1100" b="0" i="0" u="none" strike="noStrike">
                          <a:solidFill>
                            <a:srgbClr val="000000"/>
                          </a:solidFill>
                          <a:effectLst/>
                          <a:latin typeface="Calibri" panose="020F0502020204030204" pitchFamily="34" charset="0"/>
                        </a:rPr>
                        <a:t>80.00%</a:t>
                      </a:r>
                    </a:p>
                  </a:txBody>
                  <a:tcPr marL="9525" marR="9525" marT="9525" marB="0" anchor="b"/>
                </a:tc>
                <a:extLst>
                  <a:ext uri="{0D108BD9-81ED-4DB2-BD59-A6C34878D82A}">
                    <a16:rowId xmlns:a16="http://schemas.microsoft.com/office/drawing/2014/main" val="10002"/>
                  </a:ext>
                </a:extLst>
              </a:tr>
              <a:tr h="328375">
                <a:tc>
                  <a:txBody>
                    <a:bodyPr/>
                    <a:lstStyle/>
                    <a:p>
                      <a:pPr algn="ctr" fontAlgn="ctr"/>
                      <a:r>
                        <a:rPr lang="en-US" sz="1100" b="0" i="0" u="none" strike="noStrike">
                          <a:solidFill>
                            <a:srgbClr val="525252"/>
                          </a:solidFill>
                          <a:effectLst/>
                          <a:latin typeface="Segoe UI" panose="020B0502040204020203" pitchFamily="34" charset="0"/>
                        </a:rPr>
                        <a:t>4. Which colors do you like?</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361</a:t>
                      </a:r>
                    </a:p>
                  </a:txBody>
                  <a:tcPr marL="9525" marR="9525" marT="9525" marB="0" anchor="ctr"/>
                </a:tc>
                <a:tc>
                  <a:txBody>
                    <a:bodyPr/>
                    <a:lstStyle/>
                    <a:p>
                      <a:pPr algn="r" fontAlgn="b"/>
                      <a:r>
                        <a:rPr lang="en-US" sz="1100" b="0" i="0" u="none" strike="noStrike">
                          <a:solidFill>
                            <a:srgbClr val="000000"/>
                          </a:solidFill>
                          <a:effectLst/>
                          <a:latin typeface="Calibri" panose="020F0502020204030204" pitchFamily="34" charset="0"/>
                        </a:rPr>
                        <a:t>95.00%</a:t>
                      </a:r>
                    </a:p>
                  </a:txBody>
                  <a:tcPr marL="9525" marR="9525" marT="9525" marB="0" anchor="b"/>
                </a:tc>
                <a:extLst>
                  <a:ext uri="{0D108BD9-81ED-4DB2-BD59-A6C34878D82A}">
                    <a16:rowId xmlns:a16="http://schemas.microsoft.com/office/drawing/2014/main" val="10003"/>
                  </a:ext>
                </a:extLst>
              </a:tr>
              <a:tr h="328375">
                <a:tc>
                  <a:txBody>
                    <a:bodyPr/>
                    <a:lstStyle/>
                    <a:p>
                      <a:pPr algn="ctr" fontAlgn="ctr"/>
                      <a:r>
                        <a:rPr lang="en-US" sz="1100" b="0" i="0" u="none" strike="noStrike">
                          <a:solidFill>
                            <a:srgbClr val="525252"/>
                          </a:solidFill>
                          <a:effectLst/>
                          <a:latin typeface="Segoe UI" panose="020B0502040204020203" pitchFamily="34" charset="0"/>
                        </a:rPr>
                        <a:t>5. When was your last eye exam?</a:t>
                      </a:r>
                    </a:p>
                  </a:txBody>
                  <a:tcPr marL="9525" marR="9525" marT="9525" marB="0" anchor="ctr"/>
                </a:tc>
                <a:tc>
                  <a:txBody>
                    <a:bodyPr/>
                    <a:lstStyle/>
                    <a:p>
                      <a:pPr algn="ctr" fontAlgn="ctr"/>
                      <a:r>
                        <a:rPr lang="en-US" sz="1100" b="0" i="0" u="none" strike="noStrike">
                          <a:solidFill>
                            <a:srgbClr val="525252"/>
                          </a:solidFill>
                          <a:effectLst/>
                          <a:latin typeface="Segoe UI" panose="020B0502040204020203" pitchFamily="34" charset="0"/>
                        </a:rPr>
                        <a:t>270</a:t>
                      </a:r>
                    </a:p>
                  </a:txBody>
                  <a:tcPr marL="9525" marR="9525" marT="9525" marB="0" anchor="ctr"/>
                </a:tc>
                <a:tc>
                  <a:txBody>
                    <a:bodyPr/>
                    <a:lstStyle/>
                    <a:p>
                      <a:pPr algn="r" fontAlgn="b"/>
                      <a:r>
                        <a:rPr lang="en-US" sz="1100" b="0" i="0" u="none" strike="noStrike" dirty="0">
                          <a:solidFill>
                            <a:srgbClr val="000000"/>
                          </a:solidFill>
                          <a:effectLst/>
                          <a:latin typeface="Calibri" panose="020F0502020204030204" pitchFamily="34" charset="0"/>
                        </a:rPr>
                        <a:t>74.79%</a:t>
                      </a:r>
                    </a:p>
                  </a:txBody>
                  <a:tcPr marL="9525" marR="9525" marT="9525" marB="0" anchor="b"/>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sym typeface="Roboto Black"/>
              </a:rPr>
              <a:t>3.  Does trying on more pairs = more purchases?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98380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Survey Counts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1882272"/>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 </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LIMIT 5;</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4"/>
            <a:ext cx="4920900" cy="355088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By utilizing the code seen below we are able to extrapolate data amongst three tables, “quiz”, “</a:t>
            </a:r>
            <a:r>
              <a:rPr lang="en-US" sz="1200" b="0" i="0" u="none" strike="noStrike" cap="none" dirty="0" err="1">
                <a:solidFill>
                  <a:srgbClr val="000000"/>
                </a:solidFill>
                <a:latin typeface="Roboto"/>
                <a:ea typeface="Roboto"/>
                <a:cs typeface="Roboto"/>
                <a:sym typeface="Roboto"/>
              </a:rPr>
              <a:t>home_try</a:t>
            </a:r>
            <a:r>
              <a:rPr lang="en-US" sz="1200" dirty="0" err="1">
                <a:latin typeface="Roboto"/>
                <a:ea typeface="Roboto"/>
                <a:cs typeface="Roboto"/>
                <a:sym typeface="Roboto"/>
              </a:rPr>
              <a:t>_on</a:t>
            </a:r>
            <a:r>
              <a:rPr lang="en-US" sz="1200" dirty="0">
                <a:latin typeface="Roboto"/>
                <a:ea typeface="Roboto"/>
                <a:cs typeface="Roboto"/>
                <a:sym typeface="Roboto"/>
              </a:rPr>
              <a:t>”, and “purchase”</a:t>
            </a:r>
            <a:r>
              <a:rPr lang="en-US" sz="1200" b="0" i="0" u="none" strike="noStrike" cap="none" dirty="0">
                <a:solidFill>
                  <a:srgbClr val="000000"/>
                </a:solidFill>
                <a:latin typeface="Roboto"/>
                <a:ea typeface="Roboto"/>
                <a:cs typeface="Roboto"/>
                <a:sym typeface="Roboto"/>
              </a:rPr>
              <a:t> </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This Data allows us to see the following column titles from each table, which include:</a:t>
            </a:r>
          </a:p>
          <a:p>
            <a:pPr marL="457200" marR="0" lvl="0" indent="-304800" algn="l" rtl="0">
              <a:lnSpc>
                <a:spcPct val="115000"/>
              </a:lnSpc>
              <a:spcBef>
                <a:spcPts val="0"/>
              </a:spcBef>
              <a:spcAft>
                <a:spcPts val="0"/>
              </a:spcAft>
              <a:buClr>
                <a:srgbClr val="000000"/>
              </a:buClr>
              <a:buSzPts val="1200"/>
              <a:buFont typeface="Roboto"/>
              <a:buChar char="●"/>
            </a:pPr>
            <a:r>
              <a:rPr lang="en-US" sz="1200" dirty="0" err="1">
                <a:latin typeface="Roboto"/>
                <a:ea typeface="Roboto"/>
                <a:cs typeface="Roboto"/>
                <a:sym typeface="Roboto"/>
              </a:rPr>
              <a:t>User_id</a:t>
            </a:r>
            <a:r>
              <a:rPr lang="en-US" sz="1200" dirty="0">
                <a:latin typeface="Roboto"/>
                <a:ea typeface="Roboto"/>
                <a:cs typeface="Roboto"/>
                <a:sym typeface="Roboto"/>
              </a:rPr>
              <a:t>, Style, Fit, shape, color, </a:t>
            </a:r>
            <a:r>
              <a:rPr lang="en-US" sz="1200" dirty="0" err="1">
                <a:latin typeface="Roboto"/>
                <a:ea typeface="Roboto"/>
                <a:cs typeface="Roboto"/>
                <a:sym typeface="Roboto"/>
              </a:rPr>
              <a:t>number_of_pairs</a:t>
            </a:r>
            <a:r>
              <a:rPr lang="en-US" sz="1200" dirty="0">
                <a:latin typeface="Roboto"/>
                <a:ea typeface="Roboto"/>
                <a:cs typeface="Roboto"/>
                <a:sym typeface="Roboto"/>
              </a:rPr>
              <a:t>, address, </a:t>
            </a:r>
            <a:r>
              <a:rPr lang="en-US" sz="1200" dirty="0" err="1">
                <a:latin typeface="Roboto"/>
                <a:ea typeface="Roboto"/>
                <a:cs typeface="Roboto"/>
                <a:sym typeface="Roboto"/>
              </a:rPr>
              <a:t>product_id</a:t>
            </a:r>
            <a:r>
              <a:rPr lang="en-US" sz="1200" dirty="0">
                <a:latin typeface="Roboto"/>
                <a:ea typeface="Roboto"/>
                <a:cs typeface="Roboto"/>
                <a:sym typeface="Roboto"/>
              </a:rPr>
              <a:t>, model name, and price</a:t>
            </a:r>
          </a:p>
          <a:p>
            <a:pPr marL="457200" marR="0" lvl="0" indent="-304800" algn="l" rtl="0">
              <a:lnSpc>
                <a:spcPct val="115000"/>
              </a:lnSpc>
              <a:spcBef>
                <a:spcPts val="0"/>
              </a:spcBef>
              <a:spcAft>
                <a:spcPts val="0"/>
              </a:spcAft>
              <a:buClr>
                <a:srgbClr val="000000"/>
              </a:buClr>
              <a:buSzPts val="1200"/>
              <a:buFont typeface="Roboto"/>
              <a:buChar char="●"/>
            </a:pPr>
            <a:endParaRPr lang="en-US" sz="1200" b="0" i="0" u="none" strike="noStrike" cap="none" dirty="0">
              <a:solidFill>
                <a:srgbClr val="000000"/>
              </a:solidFill>
              <a:latin typeface="Roboto"/>
              <a:ea typeface="Roboto"/>
              <a:cs typeface="Roboto"/>
              <a:sym typeface="Roboto"/>
            </a:endParaRPr>
          </a:p>
          <a:p>
            <a:pPr marL="457200" lvl="2" indent="-304800">
              <a:lnSpc>
                <a:spcPct val="115000"/>
              </a:lnSpc>
              <a:buSzPts val="1200"/>
              <a:buFont typeface="Roboto"/>
              <a:buChar char="●"/>
            </a:pP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09649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Percentage of completion</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We can see a direct correlation is not only, purchases compared to trying on, but a greater purchase rate, based on more pairs to try on.</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By taking the sum of customers who both purchased and tried on glasses we found that number to be a total of 495 people.  </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Of those 495 people 201 of them received 3 pairs to try on at home</a:t>
            </a:r>
            <a:endParaRPr lang="en-US" sz="1200" b="0" i="0" u="none" strike="noStrike" cap="none" dirty="0">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294 customer purchased glasses whe</a:t>
            </a:r>
            <a:r>
              <a:rPr lang="en-US" sz="1200" dirty="0">
                <a:latin typeface="Roboto"/>
                <a:ea typeface="Roboto"/>
                <a:cs typeface="Roboto"/>
                <a:sym typeface="Roboto"/>
              </a:rPr>
              <a:t>n they had 5 pairs to try on.</a:t>
            </a:r>
          </a:p>
          <a:p>
            <a:pPr marL="457200" marR="0" lvl="0" indent="-304800" algn="l" rtl="0">
              <a:lnSpc>
                <a:spcPct val="115000"/>
              </a:lnSpc>
              <a:spcBef>
                <a:spcPts val="0"/>
              </a:spcBef>
              <a:spcAft>
                <a:spcPts val="0"/>
              </a:spcAft>
              <a:buClr>
                <a:srgbClr val="000000"/>
              </a:buClr>
              <a:buSzPts val="1200"/>
              <a:buFont typeface="Roboto"/>
              <a:buChar char="●"/>
            </a:pPr>
            <a:r>
              <a:rPr lang="en-US" sz="1200" b="0" i="0" u="none" strike="noStrike" cap="none" dirty="0">
                <a:solidFill>
                  <a:srgbClr val="000000"/>
                </a:solidFill>
                <a:latin typeface="Roboto"/>
                <a:ea typeface="Roboto"/>
                <a:cs typeface="Roboto"/>
                <a:sym typeface="Roboto"/>
              </a:rPr>
              <a:t>We were also </a:t>
            </a:r>
            <a:r>
              <a:rPr lang="en-US" sz="1200" dirty="0">
                <a:latin typeface="Roboto"/>
                <a:ea typeface="Roboto"/>
                <a:cs typeface="Roboto"/>
                <a:sym typeface="Roboto"/>
              </a:rPr>
              <a:t>able to surmise that overall women’s purchases benefited more than men’s, when they were able to try on pairs at home.  252 women made a purchase, with glasses to try on at home, while 243 men did.</a:t>
            </a:r>
            <a:endParaRPr lang="en-US"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graphicFrame>
        <p:nvGraphicFramePr>
          <p:cNvPr id="5" name="Table 4">
            <a:extLst>
              <a:ext uri="{FF2B5EF4-FFF2-40B4-BE49-F238E27FC236}">
                <a16:creationId xmlns:a16="http://schemas.microsoft.com/office/drawing/2014/main" id="{5C0F4D3E-BEEC-45A1-9FDD-3AC1FFCB9038}"/>
              </a:ext>
            </a:extLst>
          </p:cNvPr>
          <p:cNvGraphicFramePr>
            <a:graphicFrameLocks noGrp="1"/>
          </p:cNvGraphicFramePr>
          <p:nvPr>
            <p:extLst>
              <p:ext uri="{D42A27DB-BD31-4B8C-83A1-F6EECF244321}">
                <p14:modId xmlns:p14="http://schemas.microsoft.com/office/powerpoint/2010/main" val="2272928482"/>
              </p:ext>
            </p:extLst>
          </p:nvPr>
        </p:nvGraphicFramePr>
        <p:xfrm>
          <a:off x="311700" y="4546075"/>
          <a:ext cx="4195261" cy="609600"/>
        </p:xfrm>
        <a:graphic>
          <a:graphicData uri="http://schemas.openxmlformats.org/drawingml/2006/table">
            <a:tbl>
              <a:tblPr/>
              <a:tblGrid>
                <a:gridCol w="4195261">
                  <a:extLst>
                    <a:ext uri="{9D8B030D-6E8A-4147-A177-3AD203B41FA5}">
                      <a16:colId xmlns:a16="http://schemas.microsoft.com/office/drawing/2014/main" val="991889496"/>
                    </a:ext>
                  </a:extLst>
                </a:gridCol>
              </a:tblGrid>
              <a:tr h="0">
                <a:tc>
                  <a:txBody>
                    <a:bodyPr/>
                    <a:lstStyle/>
                    <a:p>
                      <a:pPr algn="ctr"/>
                      <a:r>
                        <a:rPr lang="en-US" dirty="0">
                          <a:solidFill>
                            <a:srgbClr val="292929"/>
                          </a:solidFill>
                          <a:effectLst/>
                        </a:rPr>
                        <a:t>Tried on and Purchased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4036100005"/>
                  </a:ext>
                </a:extLst>
              </a:tr>
              <a:tr h="0">
                <a:tc>
                  <a:txBody>
                    <a:bodyPr/>
                    <a:lstStyle/>
                    <a:p>
                      <a:pPr algn="ctr"/>
                      <a:r>
                        <a:rPr lang="en-US" dirty="0">
                          <a:solidFill>
                            <a:srgbClr val="525252"/>
                          </a:solidFill>
                          <a:effectLst/>
                        </a:rPr>
                        <a:t>495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503465339"/>
                  </a:ext>
                </a:extLst>
              </a:tr>
            </a:tbl>
          </a:graphicData>
        </a:graphic>
      </p:graphicFrame>
      <p:graphicFrame>
        <p:nvGraphicFramePr>
          <p:cNvPr id="6" name="Table 5">
            <a:extLst>
              <a:ext uri="{FF2B5EF4-FFF2-40B4-BE49-F238E27FC236}">
                <a16:creationId xmlns:a16="http://schemas.microsoft.com/office/drawing/2014/main" id="{336A833E-225A-478C-9ACF-83ED7504D626}"/>
              </a:ext>
            </a:extLst>
          </p:cNvPr>
          <p:cNvGraphicFramePr>
            <a:graphicFrameLocks noGrp="1"/>
          </p:cNvGraphicFramePr>
          <p:nvPr>
            <p:extLst>
              <p:ext uri="{D42A27DB-BD31-4B8C-83A1-F6EECF244321}">
                <p14:modId xmlns:p14="http://schemas.microsoft.com/office/powerpoint/2010/main" val="666868160"/>
              </p:ext>
            </p:extLst>
          </p:nvPr>
        </p:nvGraphicFramePr>
        <p:xfrm>
          <a:off x="311700" y="3861948"/>
          <a:ext cx="4195261" cy="609600"/>
        </p:xfrm>
        <a:graphic>
          <a:graphicData uri="http://schemas.openxmlformats.org/drawingml/2006/table">
            <a:tbl>
              <a:tblPr/>
              <a:tblGrid>
                <a:gridCol w="4195261">
                  <a:extLst>
                    <a:ext uri="{9D8B030D-6E8A-4147-A177-3AD203B41FA5}">
                      <a16:colId xmlns:a16="http://schemas.microsoft.com/office/drawing/2014/main" val="86539764"/>
                    </a:ext>
                  </a:extLst>
                </a:gridCol>
              </a:tblGrid>
              <a:tr h="0">
                <a:tc>
                  <a:txBody>
                    <a:bodyPr/>
                    <a:lstStyle/>
                    <a:p>
                      <a:pPr algn="ctr"/>
                      <a:r>
                        <a:rPr lang="en-US" dirty="0">
                          <a:solidFill>
                            <a:srgbClr val="292929"/>
                          </a:solidFill>
                          <a:effectLst/>
                        </a:rPr>
                        <a:t>Tried on and Purchased with 3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980182083"/>
                  </a:ext>
                </a:extLst>
              </a:tr>
              <a:tr h="0">
                <a:tc>
                  <a:txBody>
                    <a:bodyPr/>
                    <a:lstStyle/>
                    <a:p>
                      <a:pPr algn="ctr"/>
                      <a:r>
                        <a:rPr lang="en-US" dirty="0">
                          <a:solidFill>
                            <a:srgbClr val="525252"/>
                          </a:solidFill>
                          <a:effectLst/>
                        </a:rPr>
                        <a:t>201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590209136"/>
                  </a:ext>
                </a:extLst>
              </a:tr>
            </a:tbl>
          </a:graphicData>
        </a:graphic>
      </p:graphicFrame>
      <p:graphicFrame>
        <p:nvGraphicFramePr>
          <p:cNvPr id="7" name="Table 6">
            <a:extLst>
              <a:ext uri="{FF2B5EF4-FFF2-40B4-BE49-F238E27FC236}">
                <a16:creationId xmlns:a16="http://schemas.microsoft.com/office/drawing/2014/main" id="{13A62B3B-53BC-49A5-8779-B179FE2C41D3}"/>
              </a:ext>
            </a:extLst>
          </p:cNvPr>
          <p:cNvGraphicFramePr>
            <a:graphicFrameLocks noGrp="1"/>
          </p:cNvGraphicFramePr>
          <p:nvPr>
            <p:extLst>
              <p:ext uri="{D42A27DB-BD31-4B8C-83A1-F6EECF244321}">
                <p14:modId xmlns:p14="http://schemas.microsoft.com/office/powerpoint/2010/main" val="1400670741"/>
              </p:ext>
            </p:extLst>
          </p:nvPr>
        </p:nvGraphicFramePr>
        <p:xfrm>
          <a:off x="311700" y="3089831"/>
          <a:ext cx="4195261" cy="609600"/>
        </p:xfrm>
        <a:graphic>
          <a:graphicData uri="http://schemas.openxmlformats.org/drawingml/2006/table">
            <a:tbl>
              <a:tblPr/>
              <a:tblGrid>
                <a:gridCol w="4195261">
                  <a:extLst>
                    <a:ext uri="{9D8B030D-6E8A-4147-A177-3AD203B41FA5}">
                      <a16:colId xmlns:a16="http://schemas.microsoft.com/office/drawing/2014/main" val="2751289247"/>
                    </a:ext>
                  </a:extLst>
                </a:gridCol>
              </a:tblGrid>
              <a:tr h="0">
                <a:tc>
                  <a:txBody>
                    <a:bodyPr/>
                    <a:lstStyle/>
                    <a:p>
                      <a:pPr algn="ctr"/>
                      <a:r>
                        <a:rPr lang="en-US">
                          <a:solidFill>
                            <a:srgbClr val="292929"/>
                          </a:solidFill>
                          <a:effectLst/>
                        </a:rPr>
                        <a:t>Tried on and Purchased with 5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3577701916"/>
                  </a:ext>
                </a:extLst>
              </a:tr>
              <a:tr h="0">
                <a:tc>
                  <a:txBody>
                    <a:bodyPr/>
                    <a:lstStyle/>
                    <a:p>
                      <a:pPr algn="ctr"/>
                      <a:r>
                        <a:rPr lang="en-US" dirty="0">
                          <a:solidFill>
                            <a:srgbClr val="525252"/>
                          </a:solidFill>
                          <a:effectLst/>
                        </a:rPr>
                        <a:t>294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318857684"/>
                  </a:ext>
                </a:extLst>
              </a:tr>
            </a:tbl>
          </a:graphicData>
        </a:graphic>
      </p:graphicFrame>
      <p:graphicFrame>
        <p:nvGraphicFramePr>
          <p:cNvPr id="10" name="Table 9">
            <a:extLst>
              <a:ext uri="{FF2B5EF4-FFF2-40B4-BE49-F238E27FC236}">
                <a16:creationId xmlns:a16="http://schemas.microsoft.com/office/drawing/2014/main" id="{FC8C550A-A94A-4B15-AF05-0059BDAD84E4}"/>
              </a:ext>
            </a:extLst>
          </p:cNvPr>
          <p:cNvGraphicFramePr>
            <a:graphicFrameLocks noGrp="1"/>
          </p:cNvGraphicFramePr>
          <p:nvPr>
            <p:extLst>
              <p:ext uri="{D42A27DB-BD31-4B8C-83A1-F6EECF244321}">
                <p14:modId xmlns:p14="http://schemas.microsoft.com/office/powerpoint/2010/main" val="4166418427"/>
              </p:ext>
            </p:extLst>
          </p:nvPr>
        </p:nvGraphicFramePr>
        <p:xfrm>
          <a:off x="5146063" y="3089830"/>
          <a:ext cx="3552512" cy="2053668"/>
        </p:xfrm>
        <a:graphic>
          <a:graphicData uri="http://schemas.openxmlformats.org/drawingml/2006/table">
            <a:tbl>
              <a:tblPr/>
              <a:tblGrid>
                <a:gridCol w="978812">
                  <a:extLst>
                    <a:ext uri="{9D8B030D-6E8A-4147-A177-3AD203B41FA5}">
                      <a16:colId xmlns:a16="http://schemas.microsoft.com/office/drawing/2014/main" val="1846029709"/>
                    </a:ext>
                  </a:extLst>
                </a:gridCol>
                <a:gridCol w="915477">
                  <a:extLst>
                    <a:ext uri="{9D8B030D-6E8A-4147-A177-3AD203B41FA5}">
                      <a16:colId xmlns:a16="http://schemas.microsoft.com/office/drawing/2014/main" val="2997433314"/>
                    </a:ext>
                  </a:extLst>
                </a:gridCol>
                <a:gridCol w="898204">
                  <a:extLst>
                    <a:ext uri="{9D8B030D-6E8A-4147-A177-3AD203B41FA5}">
                      <a16:colId xmlns:a16="http://schemas.microsoft.com/office/drawing/2014/main" val="2646842466"/>
                    </a:ext>
                  </a:extLst>
                </a:gridCol>
                <a:gridCol w="760019">
                  <a:extLst>
                    <a:ext uri="{9D8B030D-6E8A-4147-A177-3AD203B41FA5}">
                      <a16:colId xmlns:a16="http://schemas.microsoft.com/office/drawing/2014/main" val="4211896358"/>
                    </a:ext>
                  </a:extLst>
                </a:gridCol>
              </a:tblGrid>
              <a:tr h="849794">
                <a:tc>
                  <a:txBody>
                    <a:bodyPr/>
                    <a:lstStyle/>
                    <a:p>
                      <a:pPr algn="ctr"/>
                      <a:r>
                        <a:rPr lang="en-US">
                          <a:solidFill>
                            <a:srgbClr val="292929"/>
                          </a:solidFill>
                          <a:effectLst/>
                        </a:rPr>
                        <a:t>style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Total Purchased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is_home_try_on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is_purchase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036443091"/>
                  </a:ext>
                </a:extLst>
              </a:tr>
              <a:tr h="601937">
                <a:tc>
                  <a:txBody>
                    <a:bodyPr/>
                    <a:lstStyle/>
                    <a:p>
                      <a:pPr algn="ctr"/>
                      <a:r>
                        <a:rPr lang="en-US">
                          <a:solidFill>
                            <a:srgbClr val="525252"/>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243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True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True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36067954"/>
                  </a:ext>
                </a:extLst>
              </a:tr>
              <a:tr h="601937">
                <a:tc>
                  <a:txBody>
                    <a:bodyPr/>
                    <a:lstStyle/>
                    <a:p>
                      <a:pPr algn="ctr"/>
                      <a:r>
                        <a:rPr lang="en-US">
                          <a:solidFill>
                            <a:srgbClr val="525252"/>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252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True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True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242408198"/>
                  </a:ext>
                </a:extLst>
              </a:tr>
            </a:tbl>
          </a:graphicData>
        </a:graphic>
      </p:graphicFrame>
    </p:spTree>
    <p:extLst>
      <p:ext uri="{BB962C8B-B14F-4D97-AF65-F5344CB8AC3E}">
        <p14:creationId xmlns:p14="http://schemas.microsoft.com/office/powerpoint/2010/main" val="2280280045"/>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689</Words>
  <Application>Microsoft Office PowerPoint</Application>
  <PresentationFormat>On-screen Show (16:9)</PresentationFormat>
  <Paragraphs>94</Paragraphs>
  <Slides>9</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Segoe UI</vt:lpstr>
      <vt:lpstr>Dosis</vt:lpstr>
      <vt:lpstr>Roboto Black</vt:lpstr>
      <vt:lpstr>Calibri</vt:lpstr>
      <vt:lpstr>Arial</vt:lpstr>
      <vt:lpstr>Roboto</vt:lpstr>
      <vt:lpstr>Courier New</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Jason Rode</cp:lastModifiedBy>
  <cp:revision>10</cp:revision>
  <dcterms:modified xsi:type="dcterms:W3CDTF">2018-07-08T22:51:11Z</dcterms:modified>
</cp:coreProperties>
</file>